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sldIdLst>
    <p:sldId id="1633" r:id="rId3"/>
    <p:sldId id="1466" r:id="rId4"/>
    <p:sldId id="4384" r:id="rId5"/>
    <p:sldId id="2619" r:id="rId6"/>
    <p:sldId id="4385" r:id="rId7"/>
    <p:sldId id="4368" r:id="rId8"/>
    <p:sldId id="4386" r:id="rId9"/>
    <p:sldId id="4371" r:id="rId10"/>
    <p:sldId id="4372" r:id="rId11"/>
    <p:sldId id="4374" r:id="rId12"/>
    <p:sldId id="4375" r:id="rId13"/>
    <p:sldId id="4376" r:id="rId14"/>
    <p:sldId id="4377" r:id="rId15"/>
    <p:sldId id="4373" r:id="rId16"/>
    <p:sldId id="4378" r:id="rId17"/>
    <p:sldId id="4380" r:id="rId18"/>
    <p:sldId id="4379" r:id="rId19"/>
    <p:sldId id="4390" r:id="rId20"/>
    <p:sldId id="4381" r:id="rId21"/>
    <p:sldId id="4382" r:id="rId22"/>
    <p:sldId id="4391" r:id="rId23"/>
    <p:sldId id="4383" r:id="rId24"/>
    <p:sldId id="4389" r:id="rId25"/>
    <p:sldId id="4392" r:id="rId26"/>
    <p:sldId id="4387" r:id="rId27"/>
    <p:sldId id="4388" r:id="rId28"/>
    <p:sldId id="4393" r:id="rId2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1F4E78"/>
    <a:srgbClr val="44546A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559" autoAdjust="0"/>
  </p:normalViewPr>
  <p:slideViewPr>
    <p:cSldViewPr snapToGrid="0">
      <p:cViewPr varScale="1">
        <p:scale>
          <a:sx n="66" d="100"/>
          <a:sy n="66" d="100"/>
        </p:scale>
        <p:origin x="1238" y="2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C80F3-B988-4FB0-B089-43F59B4415C6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516A0-4791-40A6-B9B9-86AE16E63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52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967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A438E-7B67-CE0F-41D2-C497697A9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4B6F56C-3C19-EF68-7FA2-D2C99F620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FE22F59-1AC1-3E2D-79E3-CC0B4D5A66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E09183-412F-3CAA-7DB0-FEDCCA06D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16338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81663-6AB7-FFDD-9D9A-12BD71C20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A24D7B2-184D-23BB-873E-2C82E3C47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00A256F-448D-C020-1836-6DCCA2D82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26DC1C-7C71-9D52-0979-8F71087B6E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640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272EF-2F0C-5AC9-3948-D9E102883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3A91991-5453-5F56-6406-E35C6579B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30CDE2F-9A1A-026E-1E82-2169BADAF1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9AC9D1-0C26-DB49-5468-29E9B97A4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7581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ED44D-00AA-6806-7D8E-2CAF92604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816A225-F21F-942B-3D14-470C26ECBE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67683CB-28CD-94DE-824E-CCDC3405F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1A223CB-8179-F294-8D33-965440EBFB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0700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14B8A-63B5-0690-E056-D32AA7E57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C61DC96-344A-227C-9E33-1EE7864A3B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04D9413-C732-31D2-D5C3-37E43BB93C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F63AE8F-FE9A-EFB1-97F8-055954EE31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6039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F85B6-B67D-D61F-21F1-FAEE5B4D9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B11AF23-B5CC-599D-46E0-10E40F5B81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3929333-D2E2-9E55-8BF3-9EFFA6B5FC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A802B7-1C07-577E-7A20-CA37960EB9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2473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66DB6-7358-7D59-6F88-F984FFB27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727DC6C-B07E-6A8B-09E4-33EF126F10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EDB5CC4-E43D-338C-0394-0CC2A82393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076D92-8AEC-9D0A-DD4F-00035E91FC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759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01C66-BBBE-88BD-53A3-68557AA68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3FCC6D9-A4CD-ABDE-8F96-555F703CF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8D6A3F0-BF7C-2254-69C7-05DFF1B42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B1988A-C11E-E842-532A-F129E016B9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39667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27FC6-09BC-12AF-F7DA-E2FE75CCF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F509E9D-4A59-DA53-DA90-923AF2894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10D0E1C-5568-AFA1-BCB4-66EC39647D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D46F6F3-3E4C-D993-DBBE-82114BE7A2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29146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B4D15-B148-041B-5679-4B87ACB3D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5A2CCBD-EA41-ED5A-A21A-121CE11DF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F408CCB-5741-8CB8-8D11-0279187E8E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4BFA579-76B5-15BC-3502-89AD434415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87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FADFD-C8ED-AD4A-69C8-5EEC493EF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80D221D-1838-815E-95F6-FC5A94860F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1B79110-C1A2-4676-0F58-BF4F2B4E08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F946F82-B7BE-15F7-2485-AAAEC8C23C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79556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6368D-47F2-BF76-F11E-FAA4BEC01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E28E157-93AB-E80A-2C80-D2F4269E80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71F0D31-9A29-03C9-970D-E2D7249B52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DCF51B3-CBD8-4D01-0950-42395D3DC3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77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659CE-9A62-2D28-2088-A0AEB73B7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CF848B0-3299-C711-E4BB-7590C1002C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5860CE4-646B-DF25-7C21-A2ABA71C6B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F93A29F-7432-F720-7079-D28F19E2DF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653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1290E-06CE-F52D-EEBF-31F12BA3D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2D8058A-88DE-3D33-DE45-69F67570AA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C6405FD-298C-B938-8A30-65005115A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3D908D0-C212-7AB1-83D5-A03A41A27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117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CACD9-BAB1-4E4C-3D67-2EB7D3D45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836A80D-F909-0577-5761-A9B7FD548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0A630CA-4363-4B36-9B13-9D300D44C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2326242-0B76-4514-BF3D-DCB2FE8695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231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4CE15-DDB4-4CA4-9A39-1017679D8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90AC840-FE86-F937-1466-1DD7F6E72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F0FC802-C3AA-A8E2-24F9-39A685A0D9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BAB1559-E03A-96CA-AE82-A9DE1B59B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7614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FB595-388A-7B5A-2A1F-08A900982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E0FDC81-0DC6-6F0E-FFF6-036C96D4E3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EC6EB62-8D1F-4500-BED7-B49F5878F9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CD623B7-1FA0-ECB2-CFBF-AF39D9C158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448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BADE1-D3BC-B0AE-03A1-00977377D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D5B1E7B-C093-56B0-5ABB-5C7F138D2B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99E28C4-9201-9E19-C0AA-2FCEB5DF8C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4DAE04-4234-F75E-4364-AA05FF107D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6852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AEFED-5FD2-E360-3423-227475816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B85724A-0F44-AAC1-55CF-7C110997A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B75C07A-9947-E6A9-C8D5-15E75E6FEC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B6F1657-3689-3F26-FA92-13CB6FF045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C062C8-5FBC-4A44-B300-90B744BE9149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201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DE5FA-09F6-7605-91FC-DA32CCF7E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0C33C1-526C-D263-7432-F6BDE67F1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932ACF-5877-9BE2-CD58-4EE0E43B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5E639F-8466-E3B2-8DFC-58D6C9480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E44AE2-0883-21D1-33D4-30E230B4C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0683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82584-A3B5-A111-4A4E-075595F42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D7E24F-ECAD-73AE-DAF1-5DD520AD3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918A634-30B2-181C-5950-65C8F5EC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3BE1C5-3ED2-DA48-5087-5BE5E038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241151-D568-105E-3816-173F7EB4F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07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5B0DD5-E589-362C-3713-F214771A6C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D4A0D46-CB41-49D2-30B9-B89DF213F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367C5A-4A21-D72A-83E9-CDABDD873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77D9F5-CA6E-18E0-4A4E-26CC95FA2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BC29D2-BD34-667D-5216-2600C00D3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186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87C8E59-4743-4A7D-8FFB-DD95E830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2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E5FD6FD-EB48-4C1F-A55A-F98369A81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" y="923924"/>
            <a:ext cx="11506200" cy="56165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Calibri Light" panose="020F0302020204030204" pitchFamily="34" charset="0"/>
              </a:defRPr>
            </a:lvl1pPr>
            <a:lvl2pPr>
              <a:defRPr>
                <a:solidFill>
                  <a:schemeClr val="tx2"/>
                </a:solidFill>
                <a:latin typeface="Calibri Light" panose="020F0302020204030204" pitchFamily="34" charset="0"/>
              </a:defRPr>
            </a:lvl2pPr>
            <a:lvl3pPr>
              <a:defRPr>
                <a:solidFill>
                  <a:schemeClr val="tx2"/>
                </a:solidFill>
                <a:latin typeface="Calibri Light" panose="020F0302020204030204" pitchFamily="34" charset="0"/>
              </a:defRPr>
            </a:lvl3pPr>
            <a:lvl4pPr>
              <a:defRPr>
                <a:solidFill>
                  <a:schemeClr val="tx2"/>
                </a:solidFill>
                <a:latin typeface="Calibri Light" panose="020F0302020204030204" pitchFamily="34" charset="0"/>
              </a:defRPr>
            </a:lvl4pPr>
            <a:lvl5pPr>
              <a:defRPr>
                <a:solidFill>
                  <a:schemeClr val="tx2"/>
                </a:solidFill>
                <a:latin typeface="Calibri Light" panose="020F0302020204030204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905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960D221-CF3E-46AE-94B9-C1611270F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2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3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119AD-5CE8-2047-0141-B66811B3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09ADED-F8C9-7980-42AA-68EB5295D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5C52DF-BE3B-7B49-EAE5-7DC1D2CC3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FA835A-A46A-0693-AD7A-70EA15BF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6943EA-8885-9CDF-DD55-59719E947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18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FFF6A-7CAC-C229-9B54-96B3A728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D451588-0D4C-817E-C526-9E4E462BB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A107-890A-2BEC-8CE8-AAE9EF908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49BF34-AB11-2FE3-6CE3-7BD8433BB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0A62A5-3AA7-8B34-7EB6-939AB0477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02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FD36BA-3A08-8D07-D228-57FFC544A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3CD98F-1480-9F39-C461-7821DC312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39A2050-5934-6AA2-7470-82D16E0B1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7F1C029-BE2D-18BD-9972-FC4901C1F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B62AA7-0FFD-AA40-15A2-11A0F7B8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6DEA085-6173-C12A-7727-460ADB8B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41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0B131-3BE2-0655-1076-9BE007E84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3B72214-A445-B0F3-D4AB-DD9A52655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CA55F96-68C9-9B97-32C6-BAD39F183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B72E51A-15E2-9BA1-54E4-966C581810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24914F5-A6A4-80AB-6E2B-59BD20F63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D48BF97-B078-0A97-2472-18DC50E8F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0E4ED20-559A-8400-3884-971DA22F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53DBB1B-5942-9968-B87C-A1C8B6B3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393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C0F12-1F25-05A7-4157-31CF75734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AF96288-AE17-1EB0-030E-79F232E6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8782653-A481-3415-0C47-8B9FEB81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5448C96-857C-4C29-E1B8-9D76F28AF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56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FF3F8DB-671B-BC8D-A13B-69EF9B66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B04BFCD-2FBF-DE74-FF3B-ED3F90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D6CEDC2-5FE3-FD9C-17F1-AE74BDCFD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219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5549A-27CD-270F-AF6B-F07FB456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95E262-ABE6-9E52-8E27-2FD1C6F1F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5D67BFB-F130-8D4D-6CB6-F411DC581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257268-62A3-5398-9C0E-CFDEA0F1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6836F0A-315A-F5E1-5E9E-AF253CD0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4E6FC48-5EDC-E532-00D0-C45481EC5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81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D8748-F2DA-10FF-38D1-53E78DB22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CC6D239-B128-37D3-6761-A54C20EE03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8236367-EA06-DFAE-1E79-4E8B66C5E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363B10A-55F4-64DC-818C-EC54C3B71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AB917A-0253-7A4A-A19D-3A16EDACA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A799D4D-84C2-9BA0-25E5-D483D4EA9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48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58B6FF3-3C8C-E459-A87C-CB47BD2C8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E73902F-098C-4BBE-D767-6E98F2E85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7DFA6D-C595-94F1-CCFD-9B8E40766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23F90-1C5C-4DBD-8A9C-69E9C0D375B0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94E143-A196-8741-2AF1-C7DBB3F4F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9DB280-1C20-D31C-1087-6AED51D07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0445B-14A9-49B5-B2E6-6D6A9EFFB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6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398844D3-7EF3-46F7-96D2-8D03A2208EC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378519"/>
            <a:ext cx="12192000" cy="33268"/>
          </a:xfrm>
          <a:prstGeom prst="line">
            <a:avLst/>
          </a:prstGeom>
          <a:ln w="825500">
            <a:solidFill>
              <a:schemeClr val="bg1">
                <a:lumMod val="8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4">
            <a:extLst>
              <a:ext uri="{FF2B5EF4-FFF2-40B4-BE49-F238E27FC236}">
                <a16:creationId xmlns:a16="http://schemas.microsoft.com/office/drawing/2014/main" id="{93D1E45B-BEFD-4F27-BF28-39AB13340A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2760" y="187810"/>
            <a:ext cx="664138" cy="38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23471128-758B-43A8-AD39-479D92D652AE}"/>
              </a:ext>
            </a:extLst>
          </p:cNvPr>
          <p:cNvCxnSpPr>
            <a:cxnSpLocks/>
          </p:cNvCxnSpPr>
          <p:nvPr userDrawn="1"/>
        </p:nvCxnSpPr>
        <p:spPr>
          <a:xfrm flipV="1">
            <a:off x="-8506" y="818424"/>
            <a:ext cx="12200506" cy="1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1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26030" y="2442626"/>
            <a:ext cx="733993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3200" b="1" dirty="0">
              <a:solidFill>
                <a:schemeClr val="tx2"/>
              </a:solidFill>
              <a:latin typeface="Calibri Light" panose="020F0302020204030204" pitchFamily="34" charset="0"/>
            </a:endParaRPr>
          </a:p>
          <a:p>
            <a:pPr algn="ctr"/>
            <a:endParaRPr lang="pt-BR" sz="3200" b="1" dirty="0">
              <a:solidFill>
                <a:schemeClr val="tx2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pt-BR" sz="3200" b="1" dirty="0">
                <a:solidFill>
                  <a:schemeClr val="tx2"/>
                </a:solidFill>
                <a:latin typeface="Calibri Light" panose="020F0302020204030204" pitchFamily="34" charset="0"/>
              </a:rPr>
              <a:t>Prefeitura Municipal de Paulínia -  SP</a:t>
            </a:r>
          </a:p>
          <a:p>
            <a:pPr algn="ctr"/>
            <a:r>
              <a:rPr lang="pt-BR" sz="2800" b="1" dirty="0">
                <a:solidFill>
                  <a:schemeClr val="tx2"/>
                </a:solidFill>
                <a:latin typeface="Calibri Light" panose="020F0302020204030204" pitchFamily="34" charset="0"/>
              </a:rPr>
              <a:t>Revisão do Estatuto e PCR do Magistério </a:t>
            </a:r>
          </a:p>
          <a:p>
            <a:pPr algn="ctr"/>
            <a:endParaRPr lang="pt-BR" sz="2800" b="1" dirty="0">
              <a:solidFill>
                <a:schemeClr val="tx2"/>
              </a:solidFill>
              <a:latin typeface="Calibri Light" panose="020F0302020204030204" pitchFamily="34" charset="0"/>
            </a:endParaRPr>
          </a:p>
          <a:p>
            <a:pPr algn="ctr"/>
            <a:endParaRPr lang="pt-BR" sz="2800" b="1" dirty="0">
              <a:solidFill>
                <a:schemeClr val="tx2"/>
              </a:solidFill>
              <a:latin typeface="Calibri Light" panose="020F0302020204030204" pitchFamily="34" charset="0"/>
            </a:endParaRPr>
          </a:p>
          <a:p>
            <a:pPr algn="ctr"/>
            <a:endParaRPr lang="pt-BR" sz="2800" b="1" dirty="0">
              <a:solidFill>
                <a:schemeClr val="tx2"/>
              </a:solidFill>
              <a:latin typeface="Calibri Light" panose="020F0302020204030204" pitchFamily="34" charset="0"/>
            </a:endParaRPr>
          </a:p>
          <a:p>
            <a:pPr algn="ctr"/>
            <a:endParaRPr lang="pt-BR" sz="2800" b="1" dirty="0">
              <a:solidFill>
                <a:schemeClr val="tx2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612486" y="6158188"/>
            <a:ext cx="49670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t>Setembro</a:t>
            </a:r>
            <a:r>
              <a:rPr lang="pt-BR" b="1" dirty="0">
                <a:solidFill>
                  <a:srgbClr val="44546A"/>
                </a:solidFill>
                <a:latin typeface="Calibri Light" panose="020F0302020204030204" pitchFamily="34" charset="0"/>
              </a:rPr>
              <a:t>/2025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6669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DFC06-8EFB-6607-76BE-76323B043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05807EA7-7AE2-3D91-E864-D649388E2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C877666-1B17-64B6-FE89-3ED8E97B68F4}"/>
              </a:ext>
            </a:extLst>
          </p:cNvPr>
          <p:cNvSpPr txBox="1"/>
          <p:nvPr/>
        </p:nvSpPr>
        <p:spPr>
          <a:xfrm>
            <a:off x="883919" y="2687871"/>
            <a:ext cx="1042416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FIM DAS CARGAS COMPLEMENTAR E SUPLEMENTAR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As novas cargas horárias de trabalho permitirão exercício de jornadas compatíveis com a necessidade de cada etapa/segmento da educação básica.</a:t>
            </a:r>
          </a:p>
        </p:txBody>
      </p:sp>
    </p:spTree>
    <p:extLst>
      <p:ext uri="{BB962C8B-B14F-4D97-AF65-F5344CB8AC3E}">
        <p14:creationId xmlns:p14="http://schemas.microsoft.com/office/powerpoint/2010/main" val="4009332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271F9-0E32-4CB9-030C-7D31A33EE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75ED585A-3CD1-6395-AC35-7C2BF3F33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F8EB2D6-768D-FE16-C445-F08DC5481263}"/>
              </a:ext>
            </a:extLst>
          </p:cNvPr>
          <p:cNvSpPr txBox="1"/>
          <p:nvPr/>
        </p:nvSpPr>
        <p:spPr>
          <a:xfrm>
            <a:off x="883919" y="959655"/>
            <a:ext cx="10424161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JORNADA DE TRABALHO EM SUPORTE PEDAGÓGICO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 </a:t>
            </a: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traz maior clareza sobre os casos de afastamentos para exercício de funções de magistério em suporte pedagógico. 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8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Aspectos definidos: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3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    Não há segmentação da Jornada (aulas/extraclasse)</a:t>
            </a:r>
          </a:p>
          <a:p>
            <a:pPr marL="457200" indent="-457200" algn="just" font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kumimoji="1" lang="pt-BR" sz="23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Vencimento/Salário – proporcional à carga horária, sem prejuízo da gratificação estabelecida para cada função</a:t>
            </a:r>
          </a:p>
          <a:p>
            <a:pPr marL="457200" indent="-457200" algn="just" font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kumimoji="1" lang="pt-BR" sz="23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Conceitua atividade inerente, atividade correlata e distingue os casos em que caracterizam função de magistério</a:t>
            </a:r>
          </a:p>
          <a:p>
            <a:pPr marL="457200" indent="-457200" algn="just" font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kumimoji="1" lang="pt-BR" sz="23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Aplicação do Calendário Escolar e dos Recessos, conforme o campo de atuação</a:t>
            </a:r>
          </a:p>
        </p:txBody>
      </p:sp>
    </p:spTree>
    <p:extLst>
      <p:ext uri="{BB962C8B-B14F-4D97-AF65-F5344CB8AC3E}">
        <p14:creationId xmlns:p14="http://schemas.microsoft.com/office/powerpoint/2010/main" val="1638598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D3D6E-DC3B-27FA-DD3E-2E67778AD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6BB4FCD0-8EB0-DCDA-1E21-578C3505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6AC0F57-A4D8-91E9-8A5F-D1DDC09F5A11}"/>
              </a:ext>
            </a:extLst>
          </p:cNvPr>
          <p:cNvSpPr txBox="1"/>
          <p:nvPr/>
        </p:nvSpPr>
        <p:spPr>
          <a:xfrm>
            <a:off x="813952" y="1078527"/>
            <a:ext cx="10424161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SUBSTITUIÇÃO DOCENTE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 </a:t>
            </a: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mantém distinção entre a substituição eventual e a substituição temporária (regra do maior/menor que 15 dias)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 que muda: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   Preferência – apenas professor adido tem direito de preferência a assumir as substituições, tanto eventuais como temporárias.</a:t>
            </a:r>
          </a:p>
          <a:p>
            <a:pPr marL="457200" indent="-457200" algn="just" fontAlgn="ctr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Não havendo Adido – substituição docente é realizada por candidato aprovado e classificado em processo seletivo simplificado anual. </a:t>
            </a:r>
          </a:p>
          <a:p>
            <a:pPr marL="457200" indent="-457200" algn="just" fontAlgn="ctr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Efetivo pode participar do PSSA e assumir contrato temporário – observada a legalidade do acúmulo.</a:t>
            </a:r>
          </a:p>
        </p:txBody>
      </p:sp>
    </p:spTree>
    <p:extLst>
      <p:ext uri="{BB962C8B-B14F-4D97-AF65-F5344CB8AC3E}">
        <p14:creationId xmlns:p14="http://schemas.microsoft.com/office/powerpoint/2010/main" val="2746300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678CF-BAE3-E355-E461-317CEB969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40ED75FE-C1CC-46E7-E94E-B7F529D54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5EC30B9-DEA4-82E2-2314-C58F457E2BB4}"/>
              </a:ext>
            </a:extLst>
          </p:cNvPr>
          <p:cNvSpPr txBox="1"/>
          <p:nvPr/>
        </p:nvSpPr>
        <p:spPr>
          <a:xfrm>
            <a:off x="813952" y="1078527"/>
            <a:ext cx="1042416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SUBSTITUIÇÃO DO SUPORTE PEDAGÓGICO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 </a:t>
            </a: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define regras claras para cada caso:</a:t>
            </a:r>
          </a:p>
          <a:p>
            <a:pPr marL="457200" indent="-457200" algn="just" fontAlgn="ctr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Nos 15 primeiros dias – regras de redistribuição ou assunção como atribuição natural do cargo ou função – sem remuneração.</a:t>
            </a:r>
          </a:p>
          <a:p>
            <a:pPr marL="457200" indent="-457200" algn="just" fontAlgn="ctr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Após – diferença entre referências iniciais do cargo do substituto e do substituído; não havendo, 20% da referência inicial do cargo em substituição.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Importante: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profissionais interessados e aptos devem se inscrever em processo classificatório. </a:t>
            </a:r>
          </a:p>
        </p:txBody>
      </p:sp>
    </p:spTree>
    <p:extLst>
      <p:ext uri="{BB962C8B-B14F-4D97-AF65-F5344CB8AC3E}">
        <p14:creationId xmlns:p14="http://schemas.microsoft.com/office/powerpoint/2010/main" val="2319872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E350B-D133-6749-AB5E-7011DD069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0C052810-D53C-3EC5-CB31-3BEC0CAC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C43FF9D-A754-3824-070C-79799F4249C9}"/>
              </a:ext>
            </a:extLst>
          </p:cNvPr>
          <p:cNvSpPr txBox="1"/>
          <p:nvPr/>
        </p:nvSpPr>
        <p:spPr>
          <a:xfrm>
            <a:off x="750081" y="1490007"/>
            <a:ext cx="1042416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TRANSIÇÃO PARA AS NOVAS JORNADAS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28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Art. XX. </a:t>
            </a:r>
            <a:r>
              <a:rPr lang="pt-PT" sz="28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Todos os profissionais do magistério atuantes na rede pública municipal de ensino, incluídos os vinculados à Lei Complementar nº 65, de 27 de dezembro de 2017, observarão:</a:t>
            </a:r>
            <a:endParaRPr lang="pt-BR" sz="2800" i="1" dirty="0">
              <a:solidFill>
                <a:schemeClr val="tx2"/>
              </a:solidFill>
              <a:latin typeface="Calibri Light" panose="020F0302020204030204" pitchFamily="34" charset="0"/>
              <a:ea typeface="+mj-ea"/>
              <a:cs typeface="+mj-cs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PT" sz="28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I -</a:t>
            </a:r>
            <a:r>
              <a:rPr lang="pt-PT" sz="28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 as jornadas de trabalho das classes docente e suporte pedagógico;</a:t>
            </a:r>
            <a:endParaRPr lang="pt-BR" sz="2800" i="1" dirty="0">
              <a:solidFill>
                <a:schemeClr val="tx2"/>
              </a:solidFill>
              <a:latin typeface="Calibri Light" panose="020F0302020204030204" pitchFamily="34" charset="0"/>
              <a:ea typeface="+mj-ea"/>
              <a:cs typeface="+mj-cs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PT" sz="28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II - a avaliação periódica de desempenho.</a:t>
            </a:r>
            <a:endParaRPr lang="pt-BR" sz="2800" i="1" dirty="0">
              <a:solidFill>
                <a:schemeClr val="tx2"/>
              </a:solidFill>
              <a:latin typeface="Calibri Light" panose="020F0302020204030204" pitchFamily="34" charset="0"/>
              <a:ea typeface="+mj-ea"/>
              <a:cs typeface="+mj-cs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PT" sz="28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Parágrafo único. O Poder Executivo disporá sobre a transição de jornada de trabalho dos profissionais do magistério efetivos e estáveis, em efetivo exercício ao tempo da publicação desta Lei, fixando o prazo e o procedimento.</a:t>
            </a:r>
            <a:endParaRPr lang="pt-BR" sz="2800" b="1" i="1" dirty="0">
              <a:solidFill>
                <a:schemeClr val="tx2"/>
              </a:solidFill>
              <a:latin typeface="Calibri Light" panose="020F0302020204030204" pitchFamily="34" charset="0"/>
              <a:ea typeface="+mj-ea"/>
              <a:cs typeface="+mj-cs"/>
            </a:endParaRP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endParaRPr kumimoji="1" lang="pt-BR" sz="28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129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1E258-024D-63D4-3C6A-D152EEFD9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3FDE7523-6786-3114-065F-23B4F32A8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7F2870C-CFF8-0833-4257-7F343EC8BEB9}"/>
              </a:ext>
            </a:extLst>
          </p:cNvPr>
          <p:cNvSpPr txBox="1"/>
          <p:nvPr/>
        </p:nvSpPr>
        <p:spPr>
          <a:xfrm>
            <a:off x="883919" y="871746"/>
            <a:ext cx="104241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AVALIAÇÃO PERIÓDICA DE DESEMPENHO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 traz - Conceito: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lang="pt-PT" sz="20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Art. XX. </a:t>
            </a:r>
            <a:r>
              <a:rPr lang="pt-PT" sz="20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A avaliação periódica de desempenho é o instrumento a partir do qual a Administração afere </a:t>
            </a:r>
            <a:r>
              <a:rPr lang="pt-PT" sz="20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a aptidão e a eficiência</a:t>
            </a:r>
            <a:r>
              <a:rPr lang="pt-PT" sz="20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 do profissional do magistério efetivo e estável no exercício de suas atribuições e funções, constituindo </a:t>
            </a:r>
            <a:r>
              <a:rPr lang="pt-PT" sz="20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requisito essencial para permanência no cargo </a:t>
            </a:r>
            <a:r>
              <a:rPr lang="pt-PT" sz="20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e </a:t>
            </a:r>
            <a:r>
              <a:rPr lang="pt-PT" sz="2000" b="1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avanço na carreira pública</a:t>
            </a:r>
            <a:r>
              <a:rPr lang="pt-PT" sz="2000" i="1" dirty="0">
                <a:solidFill>
                  <a:schemeClr val="tx2"/>
                </a:solidFill>
                <a:latin typeface="Calibri Light" panose="020F0302020204030204" pitchFamily="34" charset="0"/>
                <a:ea typeface="+mj-ea"/>
                <a:cs typeface="+mj-cs"/>
              </a:rPr>
              <a:t>, nos termos do art. 41, § 1º, III da Constituição da República.</a:t>
            </a:r>
            <a:endParaRPr lang="pt-BR" sz="2000" dirty="0"/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PT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Objetivos: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0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 – aprimoramento dos métodos de gestão;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0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II – identificação de demanda por formação ou outros suportes para melhoria de performance;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0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III – melhoria de qualidade e eficiência do atendimento educacional e da educação;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0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IV – valorização dos profissionais do magistério; e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0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 – aferição do mérito para progressão na carreira, conforme Plano de Carreira.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57E87F-AA5C-F715-B537-773F070D5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662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42F87-33C1-DA9A-050A-359B0D8C4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1C5B7D64-1187-2200-C505-28C214853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9EC7A83-2C96-DB34-DD48-9FCEB0C1C937}"/>
              </a:ext>
            </a:extLst>
          </p:cNvPr>
          <p:cNvSpPr txBox="1"/>
          <p:nvPr/>
        </p:nvSpPr>
        <p:spPr>
          <a:xfrm>
            <a:off x="883919" y="990618"/>
            <a:ext cx="10424161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AVALIAÇÃO PERIÓDICA DE DESEMPENHO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Competência para execução da APD: </a:t>
            </a:r>
          </a:p>
          <a:p>
            <a:pPr algn="ctr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Secretaria de Desenvolvimento e Gestão de Pessoas e</a:t>
            </a:r>
          </a:p>
          <a:p>
            <a:pPr algn="ctr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Comissão de Gestão de Pessoal </a:t>
            </a:r>
          </a:p>
          <a:p>
            <a:pPr algn="ctr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(Magistério - Subcomissão própria, composta por docentes e suporte pedagógico)</a:t>
            </a:r>
          </a:p>
          <a:p>
            <a:pPr algn="ctr" fontAlgn="ctr">
              <a:spcBef>
                <a:spcPts val="600"/>
              </a:spcBef>
              <a:spcAft>
                <a:spcPts val="600"/>
              </a:spcAft>
            </a:pPr>
            <a:endParaRPr kumimoji="1" lang="pt-BR" sz="24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Periodicidade da APD: 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Anual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endParaRPr kumimoji="1" lang="pt-BR" sz="26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Método e diretrizes gerais:  </a:t>
            </a:r>
          </a:p>
          <a:p>
            <a:pPr algn="ctr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LC nº 65/2017 e no Novo Plano de Carreira, de modo idêntico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endParaRPr kumimoji="1" lang="pt-BR" sz="26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053EA9-B53D-9C76-538A-953DAEAB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618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A7E79-94B1-9EC9-8ABD-8C2410BF0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5FB1604D-B076-D358-2445-B60F1769F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92AA995-C41A-8A56-E790-71BE51B962E7}"/>
              </a:ext>
            </a:extLst>
          </p:cNvPr>
          <p:cNvSpPr txBox="1"/>
          <p:nvPr/>
        </p:nvSpPr>
        <p:spPr>
          <a:xfrm>
            <a:off x="883919" y="871746"/>
            <a:ext cx="1042416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AVALIAÇÃO PERIÓDICA DE DESEMPENHO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Decorrências da Avaliação Periódica: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 – suporte para superação de dificuldades profissionais;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II – reconhecimento da qualidade da performance;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III – progressão na carreira;</a:t>
            </a:r>
          </a:p>
          <a:p>
            <a:pPr algn="just" fontAlgn="ctr">
              <a:lnSpc>
                <a:spcPct val="150000"/>
              </a:lnSpc>
            </a:pPr>
            <a:r>
              <a:rPr kumimoji="1" lang="pt-PT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IV – processo administrativo disciplinar por insuficiência de desempenho – perda do cargo público.</a:t>
            </a:r>
          </a:p>
          <a:p>
            <a:pPr algn="just" fontAlgn="ctr">
              <a:lnSpc>
                <a:spcPct val="150000"/>
              </a:lnSpc>
            </a:pPr>
            <a:endParaRPr kumimoji="1" lang="pt-PT" sz="2000" b="1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 fontAlgn="ctr"/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 LC nº 65/2017 será alterada para prever novo modelo de Avaliação Periódica de Desempenho</a:t>
            </a:r>
            <a:endParaRPr kumimoji="1" lang="pt-PT" sz="26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D3D4AB-4B54-4920-FC97-25FC71489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375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0BD5D-6411-1171-42BB-3301B2920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AA885DD3-7F50-B0D0-B651-1B480F08B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E618A41-63CD-03E7-C975-14B0C379B3F8}"/>
              </a:ext>
            </a:extLst>
          </p:cNvPr>
          <p:cNvSpPr txBox="1"/>
          <p:nvPr/>
        </p:nvSpPr>
        <p:spPr>
          <a:xfrm>
            <a:off x="883917" y="1237682"/>
            <a:ext cx="1042416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AVALIAÇÃO PERIÓDICA DE DESEMPENHO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Níveis de Desempenho: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kumimoji="1" lang="pt-PT" sz="24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 níveis com descrições genéricas e graduais e 10 fatores avaliativos</a:t>
            </a:r>
            <a:r>
              <a:rPr kumimoji="1" lang="pt-BR" sz="24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endParaRPr kumimoji="1" lang="pt-BR" sz="2400" b="1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C76A09-910B-013E-0F1A-A63EE7469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310EA6C7-E8A8-7FFC-525B-17CC0C151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602928"/>
              </p:ext>
            </p:extLst>
          </p:nvPr>
        </p:nvGraphicFramePr>
        <p:xfrm>
          <a:off x="705609" y="3253948"/>
          <a:ext cx="10780775" cy="25952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88769">
                  <a:extLst>
                    <a:ext uri="{9D8B030D-6E8A-4147-A177-3AD203B41FA5}">
                      <a16:colId xmlns:a16="http://schemas.microsoft.com/office/drawing/2014/main" val="1072336578"/>
                    </a:ext>
                  </a:extLst>
                </a:gridCol>
                <a:gridCol w="3646003">
                  <a:extLst>
                    <a:ext uri="{9D8B030D-6E8A-4147-A177-3AD203B41FA5}">
                      <a16:colId xmlns:a16="http://schemas.microsoft.com/office/drawing/2014/main" val="2411846703"/>
                    </a:ext>
                  </a:extLst>
                </a:gridCol>
                <a:gridCol w="3646003">
                  <a:extLst>
                    <a:ext uri="{9D8B030D-6E8A-4147-A177-3AD203B41FA5}">
                      <a16:colId xmlns:a16="http://schemas.microsoft.com/office/drawing/2014/main" val="3394613931"/>
                    </a:ext>
                  </a:extLst>
                </a:gridCol>
              </a:tblGrid>
              <a:tr h="58355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NÍVEIS DE DESEMPENHO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CORRESPONDÊNCIA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9840997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SUPERIOR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PT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excede as expectativas quanto ao fator </a:t>
                      </a:r>
                      <a:endParaRPr kumimoji="1" lang="pt-BR" sz="1900" kern="1200" dirty="0">
                        <a:solidFill>
                          <a:srgbClr val="3D4D64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821406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SATISFATÓRIO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PT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atende de forma adequada às exigências</a:t>
                      </a:r>
                      <a:endParaRPr kumimoji="1" lang="pt-BR" sz="1900" kern="1200" dirty="0">
                        <a:solidFill>
                          <a:srgbClr val="3D4D64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606424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INSUFICIENTE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PT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- não alcança o padrão mínimo esperado</a:t>
                      </a:r>
                      <a:endParaRPr kumimoji="1" lang="pt-BR" sz="1900" kern="1200" dirty="0">
                        <a:solidFill>
                          <a:srgbClr val="3D4D64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6395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285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2A7C0-C831-88CD-DE05-F1A614BA8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9BE6D82F-77C6-FAB8-82D4-568D9D867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4FA815-D742-0A1F-2BD5-417A3710B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CF35DA7-3977-780C-FD76-2825D6A61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714146"/>
              </p:ext>
            </p:extLst>
          </p:nvPr>
        </p:nvGraphicFramePr>
        <p:xfrm>
          <a:off x="667512" y="969264"/>
          <a:ext cx="11009375" cy="49041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09928">
                  <a:extLst>
                    <a:ext uri="{9D8B030D-6E8A-4147-A177-3AD203B41FA5}">
                      <a16:colId xmlns:a16="http://schemas.microsoft.com/office/drawing/2014/main" val="1097797505"/>
                    </a:ext>
                  </a:extLst>
                </a:gridCol>
                <a:gridCol w="2820047">
                  <a:extLst>
                    <a:ext uri="{9D8B030D-6E8A-4147-A177-3AD203B41FA5}">
                      <a16:colId xmlns:a16="http://schemas.microsoft.com/office/drawing/2014/main" val="3165288529"/>
                    </a:ext>
                  </a:extLst>
                </a:gridCol>
                <a:gridCol w="341189">
                  <a:extLst>
                    <a:ext uri="{9D8B030D-6E8A-4147-A177-3AD203B41FA5}">
                      <a16:colId xmlns:a16="http://schemas.microsoft.com/office/drawing/2014/main" val="2699705452"/>
                    </a:ext>
                  </a:extLst>
                </a:gridCol>
                <a:gridCol w="2723111">
                  <a:extLst>
                    <a:ext uri="{9D8B030D-6E8A-4147-A177-3AD203B41FA5}">
                      <a16:colId xmlns:a16="http://schemas.microsoft.com/office/drawing/2014/main" val="3966705406"/>
                    </a:ext>
                  </a:extLst>
                </a:gridCol>
                <a:gridCol w="362013">
                  <a:extLst>
                    <a:ext uri="{9D8B030D-6E8A-4147-A177-3AD203B41FA5}">
                      <a16:colId xmlns:a16="http://schemas.microsoft.com/office/drawing/2014/main" val="1277886327"/>
                    </a:ext>
                  </a:extLst>
                </a:gridCol>
                <a:gridCol w="2715101">
                  <a:extLst>
                    <a:ext uri="{9D8B030D-6E8A-4147-A177-3AD203B41FA5}">
                      <a16:colId xmlns:a16="http://schemas.microsoft.com/office/drawing/2014/main" val="1433356228"/>
                    </a:ext>
                  </a:extLst>
                </a:gridCol>
                <a:gridCol w="337986">
                  <a:extLst>
                    <a:ext uri="{9D8B030D-6E8A-4147-A177-3AD203B41FA5}">
                      <a16:colId xmlns:a16="http://schemas.microsoft.com/office/drawing/2014/main" val="28553608"/>
                    </a:ext>
                  </a:extLst>
                </a:gridCol>
              </a:tblGrid>
              <a:tr h="394259">
                <a:tc gridSpan="7">
                  <a:txBody>
                    <a:bodyPr/>
                    <a:lstStyle/>
                    <a:p>
                      <a:pPr marL="4445" algn="ctr">
                        <a:spcBef>
                          <a:spcPts val="530"/>
                        </a:spcBef>
                        <a:buNone/>
                      </a:pPr>
                      <a:r>
                        <a:rPr lang="pt-PT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DESEMPENHO</a:t>
                      </a:r>
                      <a:r>
                        <a:rPr lang="pt-PT" sz="1200" b="1" spc="-4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HABITUAL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75605"/>
                  </a:ext>
                </a:extLst>
              </a:tr>
              <a:tr h="412547">
                <a:tc>
                  <a:txBody>
                    <a:bodyPr/>
                    <a:lstStyle/>
                    <a:p>
                      <a:pPr marL="287020" indent="147320" algn="ctr">
                        <a:lnSpc>
                          <a:spcPct val="9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FATORES</a:t>
                      </a:r>
                    </a:p>
                    <a:p>
                      <a:pPr marL="287020" indent="147320" algn="ctr">
                        <a:lnSpc>
                          <a:spcPct val="9000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AVALIATIVOS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080" algn="ctr">
                        <a:spcBef>
                          <a:spcPts val="52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SUPERIOR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F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69620" algn="ctr">
                        <a:spcBef>
                          <a:spcPts val="52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SATISFATÓRIO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76605" algn="ctr">
                        <a:spcBef>
                          <a:spcPts val="52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INSUFICIENTE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511284"/>
                  </a:ext>
                </a:extLst>
              </a:tr>
              <a:tr h="411638">
                <a:tc>
                  <a:txBody>
                    <a:bodyPr/>
                    <a:lstStyle/>
                    <a:p>
                      <a:pPr marL="6350" marR="1270" algn="ctr">
                        <a:spcBef>
                          <a:spcPts val="52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ASSIDUIDADE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Comparece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ao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trabalho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todos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os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660" marR="698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Apresentou</a:t>
                      </a:r>
                      <a:r>
                        <a:rPr lang="pt-PT" sz="1200" spc="-2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“X”</a:t>
                      </a:r>
                      <a:r>
                        <a:rPr lang="pt-PT" sz="1200" spc="-2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ausências.</a:t>
                      </a:r>
                      <a:r>
                        <a:rPr lang="pt-PT" sz="1200" spc="-5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090" marR="844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Apresentou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mais</a:t>
                      </a:r>
                      <a:r>
                        <a:rPr lang="pt-PT" sz="1200" spc="-2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“X”</a:t>
                      </a:r>
                      <a:r>
                        <a:rPr lang="pt-PT" sz="1200" spc="-2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ausências.</a:t>
                      </a:r>
                      <a:r>
                        <a:rPr lang="pt-PT" sz="1200" spc="-5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3900770"/>
                  </a:ext>
                </a:extLst>
              </a:tr>
              <a:tr h="412547">
                <a:tc>
                  <a:txBody>
                    <a:bodyPr/>
                    <a:lstStyle/>
                    <a:p>
                      <a:pPr marL="6350" marR="635" algn="ctr">
                        <a:spcBef>
                          <a:spcPts val="53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PONTUALIDADE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Não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houve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atrasos.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660" marR="7048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Houve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“X”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atrasos.</a:t>
                      </a:r>
                      <a:r>
                        <a:rPr lang="pt-PT" sz="1200" spc="-5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090" marR="8382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Apresentou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mais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lang="pt-PT" sz="1200" spc="-2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“X”</a:t>
                      </a:r>
                      <a:r>
                        <a:rPr lang="pt-PT" sz="1200" spc="-1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atrasos.</a:t>
                      </a:r>
                      <a:r>
                        <a:rPr lang="pt-PT" sz="1200" spc="-5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pt-BR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223575"/>
                  </a:ext>
                </a:extLst>
              </a:tr>
              <a:tr h="952310">
                <a:tc>
                  <a:txBody>
                    <a:bodyPr/>
                    <a:lstStyle/>
                    <a:p>
                      <a:pPr marL="339725" marR="318770" indent="-13970" algn="ctr">
                        <a:lnSpc>
                          <a:spcPct val="90000"/>
                        </a:lnSpc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AUTONOMIA FORMATIVA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805" marR="8509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Protagoniza seu processo de formação para além do que é oferecido, aprimorando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constantemente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próprio saber-fazer com autonomia.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660" marR="692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Participa das oportunidades de formação continuada oferecidas (reuniões,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palestras,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cursos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afins),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73660" marR="692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aprimorando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seu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rendimento 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profissional.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090" marR="825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Apresenta-se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resistente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às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mudanças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 atualizações, comprometendo processos e resultados em razão da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85090" marR="8318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persistência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lang="pt-PT" sz="1200" spc="-5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práticas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estáticas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e/ou 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obsoletas.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039335"/>
                  </a:ext>
                </a:extLst>
              </a:tr>
              <a:tr h="134486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ÉTICA</a:t>
                      </a: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RELACIONAL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40335" marR="134620" indent="-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Assume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postura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íntegra,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respeitosa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 empática em todas as interações, agindo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modo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fortalecer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relações de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confiança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transparência,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mesmo em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contextos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adversos,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contribuindo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67005" marR="16002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decisivamente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um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ambiente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trabalho saudável e colaborativo.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8265" marR="83820" indent="-12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Relaciona-se com respeito e cortesia, observando os princípios éticos e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preservando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boa convivência com todos que, direta ou indiretamente, participam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sua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atuação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profissional.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8425" marR="95250" indent="-12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Adota condutas que fragilizam a confiança e a transparência nas relações de trabalho, manifestando comportamentos ou atitudes que comprometem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respeito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PT" sz="1200" spc="-3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harmonia no ambiente institucional.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5555736"/>
                  </a:ext>
                </a:extLst>
              </a:tr>
              <a:tr h="411638">
                <a:tc>
                  <a:txBody>
                    <a:bodyPr/>
                    <a:lstStyle/>
                    <a:p>
                      <a:pPr marL="6350" marR="1270" algn="ctr">
                        <a:spcBef>
                          <a:spcPts val="52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INICIATIVA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120" indent="-31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Antecipando-se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às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demandas,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apresenta ações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soluções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criativas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inovadoras.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4545" indent="-72326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Atinge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os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objetivos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dentro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que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lhe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</a:t>
                      </a:r>
                    </a:p>
                    <a:p>
                      <a:pPr marL="804545" indent="-72326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designado.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34035" indent="-4629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Apresenta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postura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acomodada,</a:t>
                      </a:r>
                      <a:endParaRPr lang="pt-PT" sz="1200" spc="-6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534035" indent="-4629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gerando resultados defasados.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640111"/>
                  </a:ext>
                </a:extLst>
              </a:tr>
              <a:tr h="564299">
                <a:tc>
                  <a:txBody>
                    <a:bodyPr/>
                    <a:lstStyle/>
                    <a:p>
                      <a:pPr marL="6350" marR="635" algn="ctr">
                        <a:spcBef>
                          <a:spcPts val="94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TEMPESTIVIDADE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7645" marR="20193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Gerencia</a:t>
                      </a:r>
                      <a:r>
                        <a:rPr lang="pt-PT" sz="1200" spc="-3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tempo</a:t>
                      </a:r>
                      <a:r>
                        <a:rPr lang="pt-PT" sz="1200" spc="-3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e,</a:t>
                      </a:r>
                      <a:r>
                        <a:rPr lang="pt-PT" sz="1200" spc="-3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</a:t>
                      </a:r>
                      <a:r>
                        <a:rPr lang="pt-PT" sz="1200" spc="-3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medida</a:t>
                      </a:r>
                      <a:r>
                        <a:rPr lang="pt-PT" sz="1200" spc="-3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 possível, antecipa-se aos prazos,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otimizando</a:t>
                      </a: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os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processos.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660" marR="7048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Cumpre</a:t>
                      </a:r>
                      <a:r>
                        <a:rPr lang="pt-PT" sz="1200" spc="-2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os</a:t>
                      </a:r>
                      <a:r>
                        <a:rPr lang="pt-PT" sz="1200" spc="-1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prazos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estipulados.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75615" indent="-17335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descumprimento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dos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prazos prejudica os resultados.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766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90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CE67A-B9CF-469E-97FF-482514F9C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Pauta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E38C9E86-C5AC-D3D9-1E0A-05FB7FEC40DC}"/>
              </a:ext>
            </a:extLst>
          </p:cNvPr>
          <p:cNvSpPr txBox="1">
            <a:spLocks/>
          </p:cNvSpPr>
          <p:nvPr/>
        </p:nvSpPr>
        <p:spPr>
          <a:xfrm>
            <a:off x="215900" y="1591056"/>
            <a:ext cx="11506200" cy="461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 da Administração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Estatuto: o que muda para todo o Magistério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Carreira: o que não muda em relação aos servidores ativos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1172611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1CEA4-2A0B-3E09-464E-A21A1F618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E45DBCC4-0148-F47A-7486-DE927EDE8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F0C8C0-E552-4B32-5C3C-AF9F6946F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B1A3FD56-5C3E-5147-0A22-8AEF15A47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842825"/>
              </p:ext>
            </p:extLst>
          </p:nvPr>
        </p:nvGraphicFramePr>
        <p:xfrm>
          <a:off x="591312" y="963454"/>
          <a:ext cx="11009375" cy="1280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09928">
                  <a:extLst>
                    <a:ext uri="{9D8B030D-6E8A-4147-A177-3AD203B41FA5}">
                      <a16:colId xmlns:a16="http://schemas.microsoft.com/office/drawing/2014/main" val="855184357"/>
                    </a:ext>
                  </a:extLst>
                </a:gridCol>
                <a:gridCol w="2820047">
                  <a:extLst>
                    <a:ext uri="{9D8B030D-6E8A-4147-A177-3AD203B41FA5}">
                      <a16:colId xmlns:a16="http://schemas.microsoft.com/office/drawing/2014/main" val="1682013424"/>
                    </a:ext>
                  </a:extLst>
                </a:gridCol>
                <a:gridCol w="341189">
                  <a:extLst>
                    <a:ext uri="{9D8B030D-6E8A-4147-A177-3AD203B41FA5}">
                      <a16:colId xmlns:a16="http://schemas.microsoft.com/office/drawing/2014/main" val="2113491793"/>
                    </a:ext>
                  </a:extLst>
                </a:gridCol>
                <a:gridCol w="2723111">
                  <a:extLst>
                    <a:ext uri="{9D8B030D-6E8A-4147-A177-3AD203B41FA5}">
                      <a16:colId xmlns:a16="http://schemas.microsoft.com/office/drawing/2014/main" val="2461502375"/>
                    </a:ext>
                  </a:extLst>
                </a:gridCol>
                <a:gridCol w="362013">
                  <a:extLst>
                    <a:ext uri="{9D8B030D-6E8A-4147-A177-3AD203B41FA5}">
                      <a16:colId xmlns:a16="http://schemas.microsoft.com/office/drawing/2014/main" val="2875286711"/>
                    </a:ext>
                  </a:extLst>
                </a:gridCol>
                <a:gridCol w="2715101">
                  <a:extLst>
                    <a:ext uri="{9D8B030D-6E8A-4147-A177-3AD203B41FA5}">
                      <a16:colId xmlns:a16="http://schemas.microsoft.com/office/drawing/2014/main" val="2074346432"/>
                    </a:ext>
                  </a:extLst>
                </a:gridCol>
                <a:gridCol w="337986">
                  <a:extLst>
                    <a:ext uri="{9D8B030D-6E8A-4147-A177-3AD203B41FA5}">
                      <a16:colId xmlns:a16="http://schemas.microsoft.com/office/drawing/2014/main" val="38614959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04165" indent="-212090" algn="ctr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RESPONSABILIDADE PEDAGÓGICA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47320" marR="1422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Supera as expectativas na prática pedagógica,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demonstrando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profundo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domínio do conteúdo, das metodologias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das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diretrizes 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institucionais, produzindo ações e recursos que qualificam o processo de ensino-aprendizagem, mesmo diante de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limitações de recursos.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7315" marR="103505" indent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Planeja e executa suas atividades pedagógicas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conformidade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33985" marR="128905" indent="-12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diretrizes e metas institucionais, garantindo</a:t>
                      </a:r>
                      <a:r>
                        <a:rPr lang="pt-PT" sz="1200" spc="-6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PT" sz="1200" spc="-5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adequada</a:t>
                      </a:r>
                      <a:r>
                        <a:rPr lang="pt-PT" sz="1200" spc="-6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aprendizagem 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dos educandos e o cumprimento das obrigações profissionais.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marR="825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Deixa</a:t>
                      </a: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cumprir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adequadamente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suas atribuições</a:t>
                      </a:r>
                      <a:r>
                        <a:rPr lang="pt-PT" sz="1200" spc="-4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pedagógicas,</a:t>
                      </a:r>
                      <a:r>
                        <a:rPr lang="pt-PT" sz="1200" spc="-4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spc="-1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apresentando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33350" marR="128905" indent="-19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desorganização, inadequação 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metodológica ou descumprimento de 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metas, em desacordo com as diretrizes institucionais.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326482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8D02B802-7958-E182-E086-E9707090B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002150"/>
              </p:ext>
            </p:extLst>
          </p:nvPr>
        </p:nvGraphicFramePr>
        <p:xfrm>
          <a:off x="591312" y="2231136"/>
          <a:ext cx="11009375" cy="331854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03832">
                  <a:extLst>
                    <a:ext uri="{9D8B030D-6E8A-4147-A177-3AD203B41FA5}">
                      <a16:colId xmlns:a16="http://schemas.microsoft.com/office/drawing/2014/main" val="3030478423"/>
                    </a:ext>
                  </a:extLst>
                </a:gridCol>
                <a:gridCol w="2826142">
                  <a:extLst>
                    <a:ext uri="{9D8B030D-6E8A-4147-A177-3AD203B41FA5}">
                      <a16:colId xmlns:a16="http://schemas.microsoft.com/office/drawing/2014/main" val="3895115496"/>
                    </a:ext>
                  </a:extLst>
                </a:gridCol>
                <a:gridCol w="341190">
                  <a:extLst>
                    <a:ext uri="{9D8B030D-6E8A-4147-A177-3AD203B41FA5}">
                      <a16:colId xmlns:a16="http://schemas.microsoft.com/office/drawing/2014/main" val="2726033626"/>
                    </a:ext>
                  </a:extLst>
                </a:gridCol>
                <a:gridCol w="2723110">
                  <a:extLst>
                    <a:ext uri="{9D8B030D-6E8A-4147-A177-3AD203B41FA5}">
                      <a16:colId xmlns:a16="http://schemas.microsoft.com/office/drawing/2014/main" val="1763300712"/>
                    </a:ext>
                  </a:extLst>
                </a:gridCol>
                <a:gridCol w="362014">
                  <a:extLst>
                    <a:ext uri="{9D8B030D-6E8A-4147-A177-3AD203B41FA5}">
                      <a16:colId xmlns:a16="http://schemas.microsoft.com/office/drawing/2014/main" val="825176755"/>
                    </a:ext>
                  </a:extLst>
                </a:gridCol>
                <a:gridCol w="2715101">
                  <a:extLst>
                    <a:ext uri="{9D8B030D-6E8A-4147-A177-3AD203B41FA5}">
                      <a16:colId xmlns:a16="http://schemas.microsoft.com/office/drawing/2014/main" val="2753865366"/>
                    </a:ext>
                  </a:extLst>
                </a:gridCol>
                <a:gridCol w="337986">
                  <a:extLst>
                    <a:ext uri="{9D8B030D-6E8A-4147-A177-3AD203B41FA5}">
                      <a16:colId xmlns:a16="http://schemas.microsoft.com/office/drawing/2014/main" val="1168997142"/>
                    </a:ext>
                  </a:extLst>
                </a:gridCol>
              </a:tblGrid>
              <a:tr h="1341897">
                <a:tc>
                  <a:txBody>
                    <a:bodyPr/>
                    <a:lstStyle/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04165" marR="1270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ATITUDE INCLUSIVA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Adapta-se de forma proativa e criativa para atender às necessidades de todos os educandos, valorizando a diversidade e implementando estratégias que asseguram a plena participação e aprendizagem de todos, independentemente de suas condições ou especificidades.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Adequa suas práticas para garantir a participação e o aproveitamento dos educandos com diferentes necessidades, respeitando a diversidade no ambiente escolar.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Mantém postura inerte ou excludente diante das necessidades específicas dos educandos, não realizando ajustes ou estratégias para promover a inclusão e a equidade no processo educacional.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552131"/>
                  </a:ext>
                </a:extLst>
              </a:tr>
              <a:tr h="485542">
                <a:tc>
                  <a:txBody>
                    <a:bodyPr/>
                    <a:lstStyle/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PROATIVIDADE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1600" marR="9525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Identifica situações e contratempos,</a:t>
                      </a:r>
                    </a:p>
                    <a:p>
                      <a:pPr marL="101600" marR="9525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agilizando soluções.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1600" marR="9525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Age conforme o surgimento das demandas e/ou orientações dos superiores.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kern="12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98450" indent="-10541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Apresenta comportamento reativo, comprometendo os resultados.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6828822"/>
                  </a:ext>
                </a:extLst>
              </a:tr>
              <a:tr h="1005337">
                <a:tc>
                  <a:txBody>
                    <a:bodyPr/>
                    <a:lstStyle/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COOPERATIVIDADE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5410" marR="98425" indent="-12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Contribui com a equipe para além de suas responsabilidades, facilitando o fluxo de informações e interagindo com os envolvidos, ciente de que os resultados da equipe dependem de sua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atuação.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47015" marR="241300" indent="-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Atua em grupo, assumindo suas responsabilidades para atingir os objetivos comuns.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30175" marR="126365" indent="-19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Centraliza dados e/ou omite informações em benefício próprio ou para obtenção de vantagens pessoais, comprometendo o desempenho da equipe.</a:t>
                      </a:r>
                      <a:endParaRPr lang="pt-BR" sz="12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341398"/>
                  </a:ext>
                </a:extLst>
              </a:tr>
              <a:tr h="330731">
                <a:tc>
                  <a:txBody>
                    <a:bodyPr/>
                    <a:lstStyle/>
                    <a:p>
                      <a:pPr marL="304165" indent="-212090" algn="ctr" defTabSz="914400" rtl="0" eaLnBrk="1" latinLnBrk="0" hangingPunct="1">
                        <a:lnSpc>
                          <a:spcPct val="90000"/>
                        </a:lnSpc>
                        <a:spcBef>
                          <a:spcPts val="1035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algn="ctr">
                        <a:spcBef>
                          <a:spcPts val="420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x2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algn="ctr" defTabSz="914400" rtl="0" eaLnBrk="1" latinLnBrk="0" hangingPunct="1">
                        <a:spcBef>
                          <a:spcPts val="420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x1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algn="ctr" defTabSz="914400" rtl="0" eaLnBrk="1" latinLnBrk="0" hangingPunct="1">
                        <a:spcBef>
                          <a:spcPts val="420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x0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836393"/>
                  </a:ext>
                </a:extLst>
              </a:tr>
            </a:tbl>
          </a:graphicData>
        </a:graphic>
      </p:graphicFrame>
      <p:grpSp>
        <p:nvGrpSpPr>
          <p:cNvPr id="4097" name="Group 114"/>
          <p:cNvGrpSpPr>
            <a:grpSpLocks/>
          </p:cNvGrpSpPr>
          <p:nvPr/>
        </p:nvGrpSpPr>
        <p:grpSpPr bwMode="auto">
          <a:xfrm>
            <a:off x="-301625" y="-301625"/>
            <a:ext cx="2755900" cy="2376488"/>
            <a:chOff x="0" y="0"/>
            <a:chExt cx="27559" cy="23768"/>
          </a:xfrm>
        </p:grpSpPr>
      </p:grpSp>
    </p:spTree>
    <p:extLst>
      <p:ext uri="{BB962C8B-B14F-4D97-AF65-F5344CB8AC3E}">
        <p14:creationId xmlns:p14="http://schemas.microsoft.com/office/powerpoint/2010/main" val="89031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DD50A-9FE4-1AC0-B1D2-1D91ED8E0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8208B4A2-DDDA-39F9-A850-8D39B7A99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87A6BD3-AAEB-36B4-7B78-5E483C64E362}"/>
              </a:ext>
            </a:extLst>
          </p:cNvPr>
          <p:cNvSpPr txBox="1"/>
          <p:nvPr/>
        </p:nvSpPr>
        <p:spPr>
          <a:xfrm>
            <a:off x="883915" y="981650"/>
            <a:ext cx="10424161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AVALIAÇÃO PERIÓDICA DE DESEMPENHO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Pontuação Máxima Total: 20 pontos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Resultado e Classificação:</a:t>
            </a:r>
          </a:p>
          <a:p>
            <a:pPr algn="just" fontAlgn="ctr">
              <a:spcBef>
                <a:spcPts val="600"/>
              </a:spcBef>
              <a:spcAft>
                <a:spcPts val="600"/>
              </a:spcAft>
            </a:pPr>
            <a:endParaRPr kumimoji="1" lang="pt-BR" sz="2400" b="1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AC921E-A007-B3C4-6234-87CD56BD5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291BCA3-ECE2-00BE-9CF7-F7A03AAE2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884475"/>
              </p:ext>
            </p:extLst>
          </p:nvPr>
        </p:nvGraphicFramePr>
        <p:xfrm>
          <a:off x="705612" y="2736226"/>
          <a:ext cx="10780775" cy="38379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88769">
                  <a:extLst>
                    <a:ext uri="{9D8B030D-6E8A-4147-A177-3AD203B41FA5}">
                      <a16:colId xmlns:a16="http://schemas.microsoft.com/office/drawing/2014/main" val="1072336578"/>
                    </a:ext>
                  </a:extLst>
                </a:gridCol>
                <a:gridCol w="3646003">
                  <a:extLst>
                    <a:ext uri="{9D8B030D-6E8A-4147-A177-3AD203B41FA5}">
                      <a16:colId xmlns:a16="http://schemas.microsoft.com/office/drawing/2014/main" val="2411846703"/>
                    </a:ext>
                  </a:extLst>
                </a:gridCol>
                <a:gridCol w="3646003">
                  <a:extLst>
                    <a:ext uri="{9D8B030D-6E8A-4147-A177-3AD203B41FA5}">
                      <a16:colId xmlns:a16="http://schemas.microsoft.com/office/drawing/2014/main" val="3394613931"/>
                    </a:ext>
                  </a:extLst>
                </a:gridCol>
              </a:tblGrid>
              <a:tr h="58355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RESULTADO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CLASSIFICAÇÃO QUANTO À PERMANÊNCIA NO CARGO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CLASSIFICAÇÃO QUANTO AO MÉRITO PARA PROGRESSÃO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9840997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Insuficiente em 2/10 fatores ou +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INAPTO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INAPTO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821406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Insuficiente em 1/10 fatores e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10 ou + pontos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APTO COM RESSALVA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INAPTO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606424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PT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Nenhum Insuficiente, </a:t>
                      </a:r>
                    </a:p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PT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Superior em no mínimo 1/10 e </a:t>
                      </a:r>
                    </a:p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PT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10 a 13 pontos</a:t>
                      </a:r>
                      <a:endParaRPr kumimoji="1" lang="pt-BR" sz="1900" kern="1200" dirty="0">
                        <a:solidFill>
                          <a:srgbClr val="3D4D64"/>
                        </a:solidFill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INAPTO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6395534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Nenhum Insuficiente,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Superior em no mínimo 4/10 e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14 ou + pontos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APTO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APTO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1931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178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F064C-58E1-6D3C-59F0-597F03836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145A6087-7231-F224-D585-80F657E20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E1AA37-EAE7-392C-35F6-974D684B4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122" name="Group 114"/>
          <p:cNvGrpSpPr>
            <a:grpSpLocks/>
          </p:cNvGrpSpPr>
          <p:nvPr/>
        </p:nvGrpSpPr>
        <p:grpSpPr bwMode="auto">
          <a:xfrm>
            <a:off x="-301625" y="-301625"/>
            <a:ext cx="2755900" cy="2376488"/>
            <a:chOff x="0" y="0"/>
            <a:chExt cx="27559" cy="23768"/>
          </a:xfrm>
        </p:grpSpPr>
      </p:grp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867D1B8-AB05-C48B-A1F0-D42D82B52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661409"/>
              </p:ext>
            </p:extLst>
          </p:nvPr>
        </p:nvGraphicFramePr>
        <p:xfrm>
          <a:off x="466344" y="941833"/>
          <a:ext cx="11466576" cy="569672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67752">
                  <a:extLst>
                    <a:ext uri="{9D8B030D-6E8A-4147-A177-3AD203B41FA5}">
                      <a16:colId xmlns:a16="http://schemas.microsoft.com/office/drawing/2014/main" val="573028948"/>
                    </a:ext>
                  </a:extLst>
                </a:gridCol>
                <a:gridCol w="2266435">
                  <a:extLst>
                    <a:ext uri="{9D8B030D-6E8A-4147-A177-3AD203B41FA5}">
                      <a16:colId xmlns:a16="http://schemas.microsoft.com/office/drawing/2014/main" val="2213605795"/>
                    </a:ext>
                  </a:extLst>
                </a:gridCol>
                <a:gridCol w="2266435">
                  <a:extLst>
                    <a:ext uri="{9D8B030D-6E8A-4147-A177-3AD203B41FA5}">
                      <a16:colId xmlns:a16="http://schemas.microsoft.com/office/drawing/2014/main" val="2012968174"/>
                    </a:ext>
                  </a:extLst>
                </a:gridCol>
                <a:gridCol w="1556196">
                  <a:extLst>
                    <a:ext uri="{9D8B030D-6E8A-4147-A177-3AD203B41FA5}">
                      <a16:colId xmlns:a16="http://schemas.microsoft.com/office/drawing/2014/main" val="1998446175"/>
                    </a:ext>
                  </a:extLst>
                </a:gridCol>
                <a:gridCol w="1554879">
                  <a:extLst>
                    <a:ext uri="{9D8B030D-6E8A-4147-A177-3AD203B41FA5}">
                      <a16:colId xmlns:a16="http://schemas.microsoft.com/office/drawing/2014/main" val="2552326799"/>
                    </a:ext>
                  </a:extLst>
                </a:gridCol>
                <a:gridCol w="1554879">
                  <a:extLst>
                    <a:ext uri="{9D8B030D-6E8A-4147-A177-3AD203B41FA5}">
                      <a16:colId xmlns:a16="http://schemas.microsoft.com/office/drawing/2014/main" val="3001192631"/>
                    </a:ext>
                  </a:extLst>
                </a:gridCol>
              </a:tblGrid>
              <a:tr h="818811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FATORES DE </a:t>
                      </a: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DESEMPENHO </a:t>
                      </a:r>
                    </a:p>
                    <a:p>
                      <a:pPr marL="57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SUPERIOR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(x</a:t>
                      </a:r>
                      <a:r>
                        <a:rPr lang="pt-PT" sz="1200" b="1" spc="-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b="1" spc="-3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2)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marL="64135" marR="59055" indent="-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FATORES DE </a:t>
                      </a: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DESEMPENHO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SATISFATÓRIO 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(x 1)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86995" indent="-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FATORES DE </a:t>
                      </a: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DESEMPENHO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365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INSATISFATÓ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RIO (x 0)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PONTOS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PERMANÊNCIA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2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pt-PT" sz="1200" b="1" spc="-1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GRESSÃO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919122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kern="1200" spc="-2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APTO</a:t>
                      </a:r>
                      <a:endParaRPr lang="pt-BR" sz="1200" b="1" kern="1200" spc="-2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810" marR="127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INAPTO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853661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432719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407214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011026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2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APTO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A</a:t>
                      </a:r>
                      <a:r>
                        <a:rPr lang="pt-PT" sz="1200" b="1" spc="-2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PTO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358541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42626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026306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94728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420434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203908"/>
                  </a:ext>
                </a:extLst>
              </a:tr>
              <a:tr h="220908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413690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10" marR="127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INAPTO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3810" marR="127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kern="1200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INAPTO</a:t>
                      </a:r>
                      <a:endParaRPr lang="pt-BR" sz="1200" b="1" kern="1200" spc="-1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742231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44450" marR="39370" indent="12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APTO</a:t>
                      </a:r>
                      <a:r>
                        <a:rPr lang="pt-PT" sz="1200" b="1" spc="-6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PT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 </a:t>
                      </a: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RESSALVA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403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INAPTO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03092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BR" sz="1200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780254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61600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35765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055125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102773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040393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652573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3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25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813"/>
                  </a:ext>
                </a:extLst>
              </a:tr>
              <a:tr h="221762">
                <a:tc>
                  <a:txBody>
                    <a:bodyPr/>
                    <a:lstStyle/>
                    <a:p>
                      <a:pPr marL="571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spc="-5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2385" marR="279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pt-PT" sz="1200" spc="-5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</a:t>
                      </a:r>
                      <a:r>
                        <a:rPr lang="pt-PT" sz="1200" spc="-5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PT" sz="1200" spc="-2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mais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4445" marR="6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não</a:t>
                      </a:r>
                      <a:r>
                        <a:rPr lang="pt-PT" sz="1200" spc="-1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aplica</a:t>
                      </a:r>
                      <a:endParaRPr lang="pt-BR" sz="12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10" marR="12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INAPTO</a:t>
                      </a:r>
                      <a:endParaRPr lang="pt-BR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pt-PT" sz="1200" b="1" spc="-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INAPTO</a:t>
                      </a:r>
                      <a:endParaRPr lang="pt-B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673811"/>
                  </a:ext>
                </a:extLst>
              </a:tr>
            </a:tbl>
          </a:graphicData>
        </a:graphic>
      </p:graphicFrame>
      <p:grpSp>
        <p:nvGrpSpPr>
          <p:cNvPr id="5124" name="Group 120"/>
          <p:cNvGrpSpPr>
            <a:grpSpLocks/>
          </p:cNvGrpSpPr>
          <p:nvPr/>
        </p:nvGrpSpPr>
        <p:grpSpPr bwMode="auto">
          <a:xfrm>
            <a:off x="-9525" y="77788"/>
            <a:ext cx="2755900" cy="2376487"/>
            <a:chOff x="0" y="0"/>
            <a:chExt cx="27559" cy="23768"/>
          </a:xfrm>
        </p:grpSpPr>
      </p:grpSp>
    </p:spTree>
    <p:extLst>
      <p:ext uri="{BB962C8B-B14F-4D97-AF65-F5344CB8AC3E}">
        <p14:creationId xmlns:p14="http://schemas.microsoft.com/office/powerpoint/2010/main" val="2986098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C7933-C21B-C4AF-041E-8E1B80789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844A2889-C39F-4AAE-CDBF-204BEC668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5A61A42-5AA8-406A-A871-E6DC7088C2D2}"/>
              </a:ext>
            </a:extLst>
          </p:cNvPr>
          <p:cNvSpPr txBox="1"/>
          <p:nvPr/>
        </p:nvSpPr>
        <p:spPr>
          <a:xfrm>
            <a:off x="883919" y="1100346"/>
            <a:ext cx="10424161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PROGRESSÃO NA CARREIRA</a:t>
            </a:r>
          </a:p>
          <a:p>
            <a:pPr marL="457200" indent="-457200" algn="just" font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kumimoji="1" lang="pt-BR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Aplica-se ao cargo a tabela de referências que rege o seu quadro</a:t>
            </a:r>
          </a:p>
          <a:p>
            <a:pPr marL="457200" indent="-457200" algn="just" font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kumimoji="1" lang="pt-BR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LC nº 65/2017 – base de vencimentos não se altera</a:t>
            </a:r>
            <a:endParaRPr kumimoji="1" lang="pt-PT" sz="24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 font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kumimoji="1" lang="pt-BR" sz="24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LC nº 65/2017 novos percentuais de Progressão, novos interstícios, respeitadas as progressões até a data da publicação da alteração</a:t>
            </a:r>
            <a:endParaRPr kumimoji="1" lang="pt-PT" sz="24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C67078-5DBD-AF4F-B6DC-421975D6D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3085AE8-CBA0-DCC6-DC70-0ADC0FD10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613239"/>
              </p:ext>
            </p:extLst>
          </p:nvPr>
        </p:nvGraphicFramePr>
        <p:xfrm>
          <a:off x="2031999" y="4006070"/>
          <a:ext cx="8127999" cy="2606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4328804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9219254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01428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ASPECTOS DA PROGRESSÃO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NA LC Nº 65/2017 - REDAÇÃO ATUAL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2000" b="1" kern="1200" dirty="0">
                          <a:solidFill>
                            <a:srgbClr val="3D4D64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NA LC Nº 65/2017 – NOVA REDAÇÃO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871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INTERSTÍCIO HORIZONTAL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Anual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Bienal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48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% HORIZONTAL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3,70%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1072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INTERSTÍCIO VERTICAL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Apresentação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Apresentação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5809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% VERTICAL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1971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AMPLITUDE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165,44%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31%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77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179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D5D28-1956-AE7E-CB97-1755C7CAD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1DB06C68-82D1-C15A-8B02-181871EF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924955D-F90B-249A-EC51-7D583E7F93C8}"/>
              </a:ext>
            </a:extLst>
          </p:cNvPr>
          <p:cNvSpPr txBox="1"/>
          <p:nvPr/>
        </p:nvSpPr>
        <p:spPr>
          <a:xfrm>
            <a:off x="883919" y="1100346"/>
            <a:ext cx="10424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PROGRESSÃO NA CARREIRA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11278B-0F1D-A346-3F29-29B621B96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1F2F420-9EFC-2425-D46F-283F062AC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304390"/>
              </p:ext>
            </p:extLst>
          </p:nvPr>
        </p:nvGraphicFramePr>
        <p:xfrm>
          <a:off x="804672" y="2042874"/>
          <a:ext cx="10716769" cy="4250513"/>
        </p:xfrm>
        <a:graphic>
          <a:graphicData uri="http://schemas.openxmlformats.org/drawingml/2006/table">
            <a:tbl>
              <a:tblPr firstRow="1" firstCol="1" bandRow="1"/>
              <a:tblGrid>
                <a:gridCol w="1808667">
                  <a:extLst>
                    <a:ext uri="{9D8B030D-6E8A-4147-A177-3AD203B41FA5}">
                      <a16:colId xmlns:a16="http://schemas.microsoft.com/office/drawing/2014/main" val="2979638941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991987286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3678638515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3577121922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786937350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3437999298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4027635914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702691152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2565512707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266360837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903037997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2628711500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3436336071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1305519957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2589990369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351582287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3279406956"/>
                    </a:ext>
                  </a:extLst>
                </a:gridCol>
                <a:gridCol w="524006">
                  <a:extLst>
                    <a:ext uri="{9D8B030D-6E8A-4147-A177-3AD203B41FA5}">
                      <a16:colId xmlns:a16="http://schemas.microsoft.com/office/drawing/2014/main" val="2992571275"/>
                    </a:ext>
                  </a:extLst>
                </a:gridCol>
              </a:tblGrid>
              <a:tr h="670608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NÍVEL DE QUALIFICAÇÃO 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7">
                  <a:txBody>
                    <a:bodyPr/>
                    <a:lstStyle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pt-PT" sz="18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ESTÁGIO EVOLUTIVO - LETRA</a:t>
                      </a:r>
                      <a:endParaRPr lang="pt-BR" sz="18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333315"/>
                  </a:ext>
                </a:extLst>
              </a:tr>
              <a:tr h="4321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Ev-A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Ev-B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Ev-C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Ev-D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Ev-E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Ev-F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Ev-G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Ev-H</a:t>
                      </a:r>
                      <a:endParaRPr lang="pt-BR" sz="1600" b="1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Ev-I</a:t>
                      </a:r>
                      <a:endParaRPr lang="pt-BR" sz="1600" b="1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Ev-J</a:t>
                      </a:r>
                      <a:endParaRPr lang="pt-BR" sz="1600" b="1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Ev-K</a:t>
                      </a:r>
                      <a:endParaRPr lang="pt-BR" sz="1600" b="1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Ev-L</a:t>
                      </a:r>
                      <a:endParaRPr lang="pt-BR" sz="1600" b="1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Ev-M</a:t>
                      </a:r>
                      <a:endParaRPr lang="pt-BR" sz="1600" b="1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Ev-N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Ev-O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Ev-P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6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Ev-Q</a:t>
                      </a:r>
                      <a:endParaRPr lang="pt-BR" sz="1600" b="1" dirty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227965"/>
                  </a:ext>
                </a:extLst>
              </a:tr>
              <a:tr h="7749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Nq I - Graduação em Licenciatura Plena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= Vr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+3%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+4%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+5%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+6%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+7%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+8%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+9%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+10%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+11%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+12%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+13%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+14%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+15%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+16%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532091"/>
                  </a:ext>
                </a:extLst>
              </a:tr>
              <a:tr h="7749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Nq II - Pós-grad. Especialização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+5%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+6%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+7%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+8%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+9%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+10%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+11%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+12%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+13%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+14%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+15%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+16%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+17%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+18%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+19%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+20%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+21%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903677"/>
                  </a:ext>
                </a:extLst>
              </a:tr>
              <a:tr h="7749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Nq III - Pós-grad.</a:t>
                      </a:r>
                      <a:br>
                        <a:rPr lang="pt-P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pt-PT" sz="1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Mestrado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 +10%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+11%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+12%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+13%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+14%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+15%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+16%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+17%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+18%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+19%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+20%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+21%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+22%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+23%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+24%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+25%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+26%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1348195"/>
                  </a:ext>
                </a:extLst>
              </a:tr>
              <a:tr h="7749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800" b="1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Nq IV - Pós-grad.</a:t>
                      </a:r>
                      <a:br>
                        <a:rPr lang="pt-PT" sz="1800" b="1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pt-PT" sz="1800" b="1" spc="-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Doutorado</a:t>
                      </a:r>
                      <a:endParaRPr lang="pt-BR" sz="1800" b="1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+15%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+16%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+17%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+18%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+19%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+20%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+21%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+22%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+23%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+24%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+25%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+26%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+27%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+28%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+29%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+30%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t-PT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(Ev-A) +31%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1169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234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99FCB-E323-9A85-E632-80187EFDD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26EA4-7171-E8E5-3C38-CDB3DC0D9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Pauta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1B010819-BA8D-B6A9-16D0-CC53B0A43327}"/>
              </a:ext>
            </a:extLst>
          </p:cNvPr>
          <p:cNvSpPr txBox="1">
            <a:spLocks/>
          </p:cNvSpPr>
          <p:nvPr/>
        </p:nvSpPr>
        <p:spPr>
          <a:xfrm>
            <a:off x="215900" y="1591056"/>
            <a:ext cx="11506200" cy="461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 da Administração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Estatuto: o que muda para todo o Magistério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Carreira: o que não muda em relação aos servidores ativos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24565256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C79BB-4690-34FF-B1DA-5CEDAB385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B01B352F-D825-E68E-9482-45032F065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Plano de Carreira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16E65D3-27C5-DDDD-D6ED-A2800AD96C17}"/>
              </a:ext>
            </a:extLst>
          </p:cNvPr>
          <p:cNvSpPr txBox="1"/>
          <p:nvPr/>
        </p:nvSpPr>
        <p:spPr>
          <a:xfrm>
            <a:off x="750081" y="1490007"/>
            <a:ext cx="1042416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Esforço administrativo para a implantação da LC nº 65/2017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Compromisso com a correção de rota – fim do ciclo de procrastinação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Estatuto do Magistério focado nas normas elementares de relacionamento Administração – Servidores, no interesse da Educação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 (LC nº 65/2017) mantido - </a:t>
            </a: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para efetivos ativos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Plano de Carreira para Novo Quadro </a:t>
            </a: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ingressantes</a:t>
            </a:r>
          </a:p>
        </p:txBody>
      </p:sp>
    </p:spTree>
    <p:extLst>
      <p:ext uri="{BB962C8B-B14F-4D97-AF65-F5344CB8AC3E}">
        <p14:creationId xmlns:p14="http://schemas.microsoft.com/office/powerpoint/2010/main" val="84994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E5824-5B10-5170-3B85-EB5E83718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2B8EE-575F-C275-4E41-56AF7ACE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Pauta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E947A583-8CF6-A5CF-5350-6BC1E7CD1D20}"/>
              </a:ext>
            </a:extLst>
          </p:cNvPr>
          <p:cNvSpPr txBox="1">
            <a:spLocks/>
          </p:cNvSpPr>
          <p:nvPr/>
        </p:nvSpPr>
        <p:spPr>
          <a:xfrm>
            <a:off x="215900" y="1591056"/>
            <a:ext cx="11506200" cy="461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 da Administração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Estatuto: o que muda para todo o Magistério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Carreira: o que não muda em relação aos servidores ativos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212207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707E8-89D2-4DF0-4E47-0AAC1E2EB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5D69D-3DE1-1A76-0C49-852B7439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Pauta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26F7E408-0011-5FAE-4DD1-2BA71CF602DF}"/>
              </a:ext>
            </a:extLst>
          </p:cNvPr>
          <p:cNvSpPr txBox="1">
            <a:spLocks/>
          </p:cNvSpPr>
          <p:nvPr/>
        </p:nvSpPr>
        <p:spPr>
          <a:xfrm>
            <a:off x="215900" y="1591056"/>
            <a:ext cx="11506200" cy="461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 da Administração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Estatuto: o que muda para todo o Magistério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Carreira: o que não muda em relação aos servidores ativos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347323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C6ED1EA1-9D83-D41E-7121-BD1D125C3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Contexto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9AEE9BE-785D-2EBE-DD53-4FAFB92434C2}"/>
              </a:ext>
            </a:extLst>
          </p:cNvPr>
          <p:cNvSpPr txBox="1"/>
          <p:nvPr/>
        </p:nvSpPr>
        <p:spPr>
          <a:xfrm>
            <a:off x="750081" y="1490007"/>
            <a:ext cx="1042416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Esforço administrativo para a implantação da LC nº 65/2017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Compromisso com a correção de rota – fim do ciclo de procrastinação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Estatuto do Magistério focado nas normas elementares de relacionamento Administração – Servidores, no interesse da Educação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 (LC nº 65/2017) mantido -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para efetivos ativos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Plano de Carreira para Novo Quadro 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ingressantes</a:t>
            </a:r>
          </a:p>
        </p:txBody>
      </p:sp>
    </p:spTree>
    <p:extLst>
      <p:ext uri="{BB962C8B-B14F-4D97-AF65-F5344CB8AC3E}">
        <p14:creationId xmlns:p14="http://schemas.microsoft.com/office/powerpoint/2010/main" val="2394664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575CC-7B9E-951F-B130-45B67ACDE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89AD4-7CD7-67C9-5B61-4926B09C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Pauta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A2F04947-CF52-C002-E46F-BD9C7947C3E2}"/>
              </a:ext>
            </a:extLst>
          </p:cNvPr>
          <p:cNvSpPr txBox="1">
            <a:spLocks/>
          </p:cNvSpPr>
          <p:nvPr/>
        </p:nvSpPr>
        <p:spPr>
          <a:xfrm>
            <a:off x="215900" y="1591056"/>
            <a:ext cx="11506200" cy="461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 da Administração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Estatuto: o que muda para todo o Magistério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Carreira: o que não muda em relação aos servidores ativos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27408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00D1D-693A-1E1A-B2A9-1FB96DE02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882179AA-4E83-2F78-8157-03A65A7E4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Objetivos da Administração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28B1D3D-ED8D-7C20-50F0-8C170BA8960D}"/>
              </a:ext>
            </a:extLst>
          </p:cNvPr>
          <p:cNvSpPr txBox="1"/>
          <p:nvPr/>
        </p:nvSpPr>
        <p:spPr>
          <a:xfrm>
            <a:off x="750081" y="1490007"/>
            <a:ext cx="1042416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Superar entraves à execução do Plano de Carreira vigente com o menor impacto possível ao servidores ativos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Atualizar normas municipais com base na política nacional de valorização (Lei federal nº 14.817/2024)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Assegurar base normativa clara, atual, sem lacunas, para o funcionamento da rede de ensino e desenvolvimento da Educação – Novo Estatuto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kumimoji="1" lang="pt-BR" sz="28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062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024AE-CF95-AEDE-EB1A-255E0BB99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843C0-16F8-2E39-0FCB-F35DFF177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Pauta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CA383C5F-B682-2C9F-6719-CE47644C3C33}"/>
              </a:ext>
            </a:extLst>
          </p:cNvPr>
          <p:cNvSpPr txBox="1">
            <a:spLocks/>
          </p:cNvSpPr>
          <p:nvPr/>
        </p:nvSpPr>
        <p:spPr>
          <a:xfrm>
            <a:off x="215900" y="1591056"/>
            <a:ext cx="11506200" cy="46111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Contexto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Objetivos da Administração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Estatuto: o que muda para todo o Magistério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Carreira: o que não muda em relação aos servidores ativos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1" lang="pt-BR" dirty="0">
                <a:solidFill>
                  <a:schemeClr val="bg2">
                    <a:lumMod val="9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2343255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A9DEF-1980-EED3-6A41-15A1BE78A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6350B58A-B207-37EF-E3EB-697768495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- papel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E34185A-7109-4545-26F4-1F1888AA880A}"/>
              </a:ext>
            </a:extLst>
          </p:cNvPr>
          <p:cNvSpPr txBox="1"/>
          <p:nvPr/>
        </p:nvSpPr>
        <p:spPr>
          <a:xfrm>
            <a:off x="750081" y="1490007"/>
            <a:ext cx="1042416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Estatuto do Magistério x Estatuto dos Servidores (LC nº 17/2001) – caráteres especial e subsidiário das normas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Estatuto do Magistério é aplicado a todos: CLT ou Estatutário, ativos ou ingressantes 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LC nº 65/2017 traz matérias de típicas de estatuto nos </a:t>
            </a:r>
            <a:r>
              <a:rPr kumimoji="1" lang="pt-BR" sz="2600" dirty="0" err="1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arts</a:t>
            </a:r>
            <a:r>
              <a:rPr kumimoji="1" lang="pt-BR" sz="26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6º - 59 e 77 – 84, que serão revogados</a:t>
            </a:r>
          </a:p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kumimoji="1" lang="pt-BR" sz="26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216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28A75-0DAB-8689-38A2-1AF4FF845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1A954542-3886-C7AF-B320-B2880FF83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136526"/>
            <a:ext cx="10515600" cy="544512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Novo Estatuto – principais alterações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8C354B6-E1AC-F933-0622-1CDD88735B6F}"/>
              </a:ext>
            </a:extLst>
          </p:cNvPr>
          <p:cNvSpPr txBox="1"/>
          <p:nvPr/>
        </p:nvSpPr>
        <p:spPr>
          <a:xfrm>
            <a:off x="813952" y="1078527"/>
            <a:ext cx="1042416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 algn="just" font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JORNADAS DE TRABALHO DOCENTE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 </a:t>
            </a:r>
            <a:r>
              <a:rPr kumimoji="1" lang="pt-BR" sz="2800" b="1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Novo Estatuto </a:t>
            </a:r>
            <a:r>
              <a:rPr kumimoji="1" lang="pt-BR" sz="2800" dirty="0">
                <a:solidFill>
                  <a:srgbClr val="3D4D64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dispõe apenas das diretrizes e a LC nº 65/2017 será alterada para estabelecer as jornadas abaixo:</a:t>
            </a:r>
          </a:p>
          <a:p>
            <a:pPr algn="just" fontAlgn="ctr">
              <a:spcBef>
                <a:spcPts val="1200"/>
              </a:spcBef>
              <a:spcAft>
                <a:spcPts val="1200"/>
              </a:spcAft>
            </a:pPr>
            <a:endParaRPr kumimoji="1" lang="pt-BR" sz="2800" dirty="0">
              <a:solidFill>
                <a:srgbClr val="3D4D64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CEDE9A2-D225-9332-9ECD-80CF6177A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579988"/>
              </p:ext>
            </p:extLst>
          </p:nvPr>
        </p:nvGraphicFramePr>
        <p:xfrm>
          <a:off x="813952" y="2852928"/>
          <a:ext cx="10680056" cy="3063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340028">
                  <a:extLst>
                    <a:ext uri="{9D8B030D-6E8A-4147-A177-3AD203B41FA5}">
                      <a16:colId xmlns:a16="http://schemas.microsoft.com/office/drawing/2014/main" val="753625154"/>
                    </a:ext>
                  </a:extLst>
                </a:gridCol>
                <a:gridCol w="5340028">
                  <a:extLst>
                    <a:ext uri="{9D8B030D-6E8A-4147-A177-3AD203B41FA5}">
                      <a16:colId xmlns:a16="http://schemas.microsoft.com/office/drawing/2014/main" val="32177764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NA LC Nº 65/2017 - REDAÇÃO ATUAL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NA LC Nº 65/2017 – NOVA REDAÇÃO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486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PEB I - CRECHE e FUND I   </a:t>
                      </a:r>
                    </a:p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30 horas-aula (20 aulas + 10 extraclasse)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PEB I – QUALQUER ETAPA OU SEGMENTO</a:t>
                      </a:r>
                    </a:p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38 horas-aula (25 aulas + 13 extraclasse)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3736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PEB I - PRÉ-ESCOLA e EJA I </a:t>
                      </a:r>
                    </a:p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24 horas-aula (16 aulas + 8 extraclasse)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909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PEB II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MÍNIMA  = 24 horas-aula (16 aulas + 8 extraclasse)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MÁXIMA = 48 horas-aula (32 aulas + 16 extraclasse)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pt-BR" sz="20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PEB II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  BÁSICA =   30 horas-aula (20 aulas + 10 extraclasse)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    PLENA =   38 horas-aula (25 aulas + 13 extraclasse)</a:t>
                      </a:r>
                    </a:p>
                    <a:p>
                      <a:pPr algn="l"/>
                      <a:r>
                        <a:rPr kumimoji="1" lang="pt-BR" sz="1900" kern="1200" dirty="0">
                          <a:solidFill>
                            <a:srgbClr val="3D4D64"/>
                          </a:solidFill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INTEGRAL = 45 horas-aula (30 aulas + 15 extraclasse)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32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7415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92CEA83-8A8D-42D9-A4F5-6017B3407CCD}">
  <we:reference id="wa200005566" version="3.0.0.2" store="pt-BR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4737</TotalTime>
  <Words>2738</Words>
  <Application>Microsoft Office PowerPoint</Application>
  <PresentationFormat>Widescreen</PresentationFormat>
  <Paragraphs>531</Paragraphs>
  <Slides>27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Tema do Office</vt:lpstr>
      <vt:lpstr>1_Tema do Office</vt:lpstr>
      <vt:lpstr>Apresentação do PowerPoint</vt:lpstr>
      <vt:lpstr>Pauta</vt:lpstr>
      <vt:lpstr>Pauta</vt:lpstr>
      <vt:lpstr>Contexto</vt:lpstr>
      <vt:lpstr>Pauta</vt:lpstr>
      <vt:lpstr>Objetivos da Administração</vt:lpstr>
      <vt:lpstr>Pauta</vt:lpstr>
      <vt:lpstr>Novo Estatuto - papel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Novo Estatuto – principais alterações</vt:lpstr>
      <vt:lpstr>Pauta</vt:lpstr>
      <vt:lpstr>Plano de Carreira </vt:lpstr>
      <vt:lpstr>Pauta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GABRIELLE</dc:creator>
  <cp:lastModifiedBy>Alexandre Mandl</cp:lastModifiedBy>
  <cp:revision>80</cp:revision>
  <dcterms:created xsi:type="dcterms:W3CDTF">2023-01-23T19:53:22Z</dcterms:created>
  <dcterms:modified xsi:type="dcterms:W3CDTF">2025-09-18T10:55:47Z</dcterms:modified>
</cp:coreProperties>
</file>